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37" r:id="rId2"/>
    <p:sldId id="362" r:id="rId3"/>
    <p:sldId id="424" r:id="rId4"/>
    <p:sldId id="423" r:id="rId5"/>
    <p:sldId id="413" r:id="rId6"/>
    <p:sldId id="414" r:id="rId7"/>
    <p:sldId id="415" r:id="rId8"/>
    <p:sldId id="416" r:id="rId9"/>
    <p:sldId id="417" r:id="rId10"/>
    <p:sldId id="418" r:id="rId11"/>
    <p:sldId id="419" r:id="rId12"/>
    <p:sldId id="420" r:id="rId13"/>
    <p:sldId id="421" r:id="rId14"/>
    <p:sldId id="425" r:id="rId1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FF99"/>
    <a:srgbClr val="D96709"/>
    <a:srgbClr val="FF0000"/>
    <a:srgbClr val="00CC66"/>
    <a:srgbClr val="FF00FF"/>
    <a:srgbClr val="00CC99"/>
    <a:srgbClr val="FF66FF"/>
    <a:srgbClr val="C8C8FF"/>
    <a:srgbClr val="006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9" autoAdjust="0"/>
    <p:restoredTop sz="94660"/>
  </p:normalViewPr>
  <p:slideViewPr>
    <p:cSldViewPr>
      <p:cViewPr>
        <p:scale>
          <a:sx n="90" d="100"/>
          <a:sy n="90" d="100"/>
        </p:scale>
        <p:origin x="-582" y="-3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8E9F26-504A-4FE6-B16B-0BE31962FD66}" type="datetimeFigureOut">
              <a:rPr lang="es-ES" smtClean="0"/>
              <a:t>10/04/2016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CB0CF9-9AAC-413F-A5C2-3FC7A6ED09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7135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B0CF9-9AAC-413F-A5C2-3FC7A6ED094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9292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B0CF9-9AAC-413F-A5C2-3FC7A6ED094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9292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B0CF9-9AAC-413F-A5C2-3FC7A6ED094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9292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B0CF9-9AAC-413F-A5C2-3FC7A6ED094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9292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B0CF9-9AAC-413F-A5C2-3FC7A6ED094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9292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B0CF9-9AAC-413F-A5C2-3FC7A6ED0943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9292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B0CF9-9AAC-413F-A5C2-3FC7A6ED0943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92927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B0CF9-9AAC-413F-A5C2-3FC7A6ED0943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92927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B0CF9-9AAC-413F-A5C2-3FC7A6ED0943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92927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B0CF9-9AAC-413F-A5C2-3FC7A6ED0943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92927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B0CF9-9AAC-413F-A5C2-3FC7A6ED0943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92927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B0CF9-9AAC-413F-A5C2-3FC7A6ED0943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92927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B0CF9-9AAC-413F-A5C2-3FC7A6ED0943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9292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6E6C2-2ECB-4B92-898F-50DE651DFF4F}" type="datetimeFigureOut">
              <a:rPr lang="es-ES" smtClean="0"/>
              <a:t>10/04/2016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83563-4E9D-4C9A-946D-788082B123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8705840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6E6C2-2ECB-4B92-898F-50DE651DFF4F}" type="datetimeFigureOut">
              <a:rPr lang="es-ES" smtClean="0"/>
              <a:t>10/04/2016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83563-4E9D-4C9A-946D-788082B123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0258844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6E6C2-2ECB-4B92-898F-50DE651DFF4F}" type="datetimeFigureOut">
              <a:rPr lang="es-ES" smtClean="0"/>
              <a:t>10/04/2016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83563-4E9D-4C9A-946D-788082B123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731350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6E6C2-2ECB-4B92-898F-50DE651DFF4F}" type="datetimeFigureOut">
              <a:rPr lang="es-ES" smtClean="0"/>
              <a:t>10/04/2016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83563-4E9D-4C9A-946D-788082B123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8986596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6E6C2-2ECB-4B92-898F-50DE651DFF4F}" type="datetimeFigureOut">
              <a:rPr lang="es-ES" smtClean="0"/>
              <a:t>10/04/2016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83563-4E9D-4C9A-946D-788082B123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2506347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6E6C2-2ECB-4B92-898F-50DE651DFF4F}" type="datetimeFigureOut">
              <a:rPr lang="es-ES" smtClean="0"/>
              <a:t>10/04/2016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83563-4E9D-4C9A-946D-788082B123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1482608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6E6C2-2ECB-4B92-898F-50DE651DFF4F}" type="datetimeFigureOut">
              <a:rPr lang="es-ES" smtClean="0"/>
              <a:t>10/04/2016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83563-4E9D-4C9A-946D-788082B123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2478390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6E6C2-2ECB-4B92-898F-50DE651DFF4F}" type="datetimeFigureOut">
              <a:rPr lang="es-ES" smtClean="0"/>
              <a:t>10/04/2016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83563-4E9D-4C9A-946D-788082B123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2305483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6E6C2-2ECB-4B92-898F-50DE651DFF4F}" type="datetimeFigureOut">
              <a:rPr lang="es-ES" smtClean="0"/>
              <a:t>10/04/2016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83563-4E9D-4C9A-946D-788082B123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608934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6E6C2-2ECB-4B92-898F-50DE651DFF4F}" type="datetimeFigureOut">
              <a:rPr lang="es-ES" smtClean="0"/>
              <a:t>10/04/2016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83563-4E9D-4C9A-946D-788082B123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29540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6E6C2-2ECB-4B92-898F-50DE651DFF4F}" type="datetimeFigureOut">
              <a:rPr lang="es-ES" smtClean="0"/>
              <a:t>10/04/2016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83563-4E9D-4C9A-946D-788082B123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8273766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6E6C2-2ECB-4B92-898F-50DE651DFF4F}" type="datetimeFigureOut">
              <a:rPr lang="es-ES" smtClean="0"/>
              <a:t>10/04/2016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83563-4E9D-4C9A-946D-788082B123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8493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1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64581" y="2044246"/>
            <a:ext cx="1227202" cy="1005187"/>
          </a:xfrm>
          <a:prstGeom prst="rect">
            <a:avLst/>
          </a:prstGeom>
        </p:spPr>
      </p:pic>
      <p:pic>
        <p:nvPicPr>
          <p:cNvPr id="8196" name="Picture 4" descr="http://fpiesastaregia.weebly.com/uploads/1/9/1/2/19121955/6077369.jpg?26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429000"/>
            <a:ext cx="2611284" cy="3200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300822"/>
            <a:ext cx="4838079" cy="3219522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8460432" y="476672"/>
            <a:ext cx="504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08CF535-69DF-452D-93FB-91FCE947B027}" type="slidenum">
              <a:rPr lang="es-ES" sz="36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fld>
            <a:endParaRPr lang="es-ES" sz="3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2" name="11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52771" y="1844824"/>
            <a:ext cx="2012780" cy="2086346"/>
          </a:xfrm>
          <a:prstGeom prst="rect">
            <a:avLst/>
          </a:prstGeom>
        </p:spPr>
      </p:pic>
      <p:pic>
        <p:nvPicPr>
          <p:cNvPr id="13" name="12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22145" y="2402417"/>
            <a:ext cx="1423838" cy="1507964"/>
          </a:xfrm>
          <a:prstGeom prst="rect">
            <a:avLst/>
          </a:prstGeom>
        </p:spPr>
      </p:pic>
      <p:sp>
        <p:nvSpPr>
          <p:cNvPr id="4" name="3 Llamada rectangular redondeada"/>
          <p:cNvSpPr/>
          <p:nvPr/>
        </p:nvSpPr>
        <p:spPr>
          <a:xfrm>
            <a:off x="471506" y="289286"/>
            <a:ext cx="5328592" cy="1978118"/>
          </a:xfrm>
          <a:prstGeom prst="wedgeRoundRectCallout">
            <a:avLst>
              <a:gd name="adj1" fmla="val 64570"/>
              <a:gd name="adj2" fmla="val 61425"/>
              <a:gd name="adj3" fmla="val 16667"/>
            </a:avLst>
          </a:prstGeom>
          <a:solidFill>
            <a:srgbClr val="FFCC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¡ NOS HABÉIS PILLADO CON LAS MANOS EN LA MASA !</a:t>
            </a:r>
            <a:endParaRPr lang="es-ES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61497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683568" y="548680"/>
            <a:ext cx="7704856" cy="461665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6">
                  <a:lumMod val="75000"/>
                </a:scheme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bg1"/>
                </a:solidFill>
              </a:rPr>
              <a:t>El Pan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35579" y="2865710"/>
            <a:ext cx="78008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El </a:t>
            </a:r>
            <a:r>
              <a:rPr lang="es-ES" b="1" dirty="0" smtClean="0"/>
              <a:t>pan</a:t>
            </a:r>
            <a:r>
              <a:rPr lang="es-ES" dirty="0" smtClean="0"/>
              <a:t> es un alimento básico y muy consumido en todo el mundo. Se suele preparar con el horneado de una </a:t>
            </a:r>
            <a:r>
              <a:rPr lang="es-ES" b="1" dirty="0" smtClean="0"/>
              <a:t>masa</a:t>
            </a:r>
            <a:r>
              <a:rPr lang="es-ES" dirty="0" smtClean="0"/>
              <a:t> elaborada fundamentalmente con harina de cereales (trigo normalmente), agua y sal.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8460432" y="476672"/>
            <a:ext cx="504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08CF535-69DF-452D-93FB-91FCE947B027}" type="slidenum">
              <a:rPr lang="es-ES" sz="36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fld>
            <a:endParaRPr lang="es-ES" sz="3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861048"/>
            <a:ext cx="2619375" cy="1743075"/>
          </a:xfrm>
          <a:prstGeom prst="rect">
            <a:avLst/>
          </a:prstGeom>
        </p:spPr>
      </p:pic>
      <p:pic>
        <p:nvPicPr>
          <p:cNvPr id="15" name="14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317" y="3903757"/>
            <a:ext cx="1561331" cy="1596496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887733"/>
            <a:ext cx="1020316" cy="1519384"/>
          </a:xfrm>
          <a:prstGeom prst="rect">
            <a:avLst/>
          </a:prstGeom>
        </p:spPr>
      </p:pic>
      <p:pic>
        <p:nvPicPr>
          <p:cNvPr id="18" name="17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161926"/>
            <a:ext cx="2619375" cy="1743075"/>
          </a:xfrm>
          <a:prstGeom prst="rect">
            <a:avLst/>
          </a:prstGeom>
        </p:spPr>
      </p:pic>
      <p:pic>
        <p:nvPicPr>
          <p:cNvPr id="20" name="19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267594"/>
            <a:ext cx="2762250" cy="1657350"/>
          </a:xfrm>
          <a:prstGeom prst="rect">
            <a:avLst/>
          </a:prstGeom>
        </p:spPr>
      </p:pic>
      <p:pic>
        <p:nvPicPr>
          <p:cNvPr id="21" name="20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492" y="4014408"/>
            <a:ext cx="1833644" cy="1436354"/>
          </a:xfrm>
          <a:prstGeom prst="rect">
            <a:avLst/>
          </a:prstGeom>
        </p:spPr>
      </p:pic>
      <p:sp>
        <p:nvSpPr>
          <p:cNvPr id="22" name="21 Más"/>
          <p:cNvSpPr/>
          <p:nvPr/>
        </p:nvSpPr>
        <p:spPr>
          <a:xfrm>
            <a:off x="2300596" y="4485981"/>
            <a:ext cx="468052" cy="43204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Más"/>
          <p:cNvSpPr/>
          <p:nvPr/>
        </p:nvSpPr>
        <p:spPr>
          <a:xfrm>
            <a:off x="4535996" y="4485981"/>
            <a:ext cx="468052" cy="43204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Flecha derecha"/>
          <p:cNvSpPr/>
          <p:nvPr/>
        </p:nvSpPr>
        <p:spPr>
          <a:xfrm>
            <a:off x="6176517" y="4546161"/>
            <a:ext cx="491852" cy="3718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25 CuadroTexto"/>
          <p:cNvSpPr txBox="1"/>
          <p:nvPr/>
        </p:nvSpPr>
        <p:spPr>
          <a:xfrm>
            <a:off x="611560" y="5805264"/>
            <a:ext cx="7800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Con estos únicos ingredientes se obtiene el pan ácimo, es decir: pan sin fermentar, que fue el primer pan creado por el hombre: el pan primitivo.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949844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294" y="1952836"/>
            <a:ext cx="2619375" cy="1743075"/>
          </a:xfrm>
          <a:prstGeom prst="rect">
            <a:avLst/>
          </a:prstGeom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050" y="1412776"/>
            <a:ext cx="1588411" cy="108012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83568" y="548680"/>
            <a:ext cx="7704856" cy="461665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6">
                  <a:lumMod val="75000"/>
                </a:scheme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bg1"/>
                </a:solidFill>
              </a:rPr>
              <a:t>El Pan Ácimo Vs. Pan Fermentado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83568" y="3573016"/>
            <a:ext cx="58326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Al igual que con el dominio del fuego, de la rueda o el de los metales, hubo un día en el que el hombre se dio cuenta que al añadirle una sustancia, denominada levadura, el pan confería mejores propiedades</a:t>
            </a:r>
            <a:r>
              <a:rPr lang="es-ES" dirty="0"/>
              <a:t>. Hoy en día, se le añade </a:t>
            </a:r>
            <a:r>
              <a:rPr lang="es-ES" b="1" dirty="0"/>
              <a:t>levadura</a:t>
            </a:r>
            <a:r>
              <a:rPr lang="es-ES" dirty="0"/>
              <a:t> para que la masa </a:t>
            </a:r>
            <a:r>
              <a:rPr lang="es-ES" b="1" dirty="0"/>
              <a:t>fermente</a:t>
            </a:r>
            <a:r>
              <a:rPr lang="es-ES" dirty="0"/>
              <a:t> antes del horneado, proporcionando </a:t>
            </a:r>
            <a:r>
              <a:rPr lang="es-ES" b="1" dirty="0"/>
              <a:t>volumen</a:t>
            </a:r>
            <a:r>
              <a:rPr lang="es-ES" dirty="0"/>
              <a:t> y </a:t>
            </a:r>
            <a:r>
              <a:rPr lang="es-ES" b="1" dirty="0"/>
              <a:t>esponjosidad</a:t>
            </a:r>
            <a:r>
              <a:rPr lang="es-ES" dirty="0"/>
              <a:t> debido a la producción de pequeñas burbujas de CO</a:t>
            </a:r>
            <a:r>
              <a:rPr lang="es-ES" baseline="-25000" dirty="0"/>
              <a:t>2</a:t>
            </a:r>
            <a:r>
              <a:rPr lang="es-ES" dirty="0"/>
              <a:t> que quedan inmersas en la masa.  Además de la textura, la fermentación permite que el pan modifique su </a:t>
            </a:r>
            <a:r>
              <a:rPr lang="es-ES" b="1" dirty="0"/>
              <a:t>sabor</a:t>
            </a:r>
            <a:r>
              <a:rPr lang="es-ES" dirty="0"/>
              <a:t> y que aumente su duración (</a:t>
            </a:r>
            <a:r>
              <a:rPr lang="es-ES" b="1" dirty="0"/>
              <a:t>conservación</a:t>
            </a:r>
            <a:r>
              <a:rPr lang="es-ES" dirty="0" smtClean="0"/>
              <a:t>).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8460432" y="476672"/>
            <a:ext cx="504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08CF535-69DF-452D-93FB-91FCE947B027}" type="slidenum">
              <a:rPr lang="es-ES" sz="36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fld>
            <a:endParaRPr lang="es-ES" sz="3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683568" y="1196752"/>
            <a:ext cx="52057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Con estos únicos ingredientes (harina, agua y sal) se obtiene el </a:t>
            </a:r>
            <a:r>
              <a:rPr lang="es-ES" b="1" dirty="0" smtClean="0"/>
              <a:t>pan ácimo</a:t>
            </a:r>
            <a:r>
              <a:rPr lang="es-ES" dirty="0" smtClean="0"/>
              <a:t>, es decir: pan sin fermentar. Este fue el primer pan creado por el hombre: el </a:t>
            </a:r>
            <a:r>
              <a:rPr lang="es-ES" b="1" dirty="0" smtClean="0"/>
              <a:t>pan primitivo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7" name="6 Llamada rectangular redondeada"/>
          <p:cNvSpPr/>
          <p:nvPr/>
        </p:nvSpPr>
        <p:spPr>
          <a:xfrm>
            <a:off x="7753895" y="1123003"/>
            <a:ext cx="1080120" cy="792088"/>
          </a:xfrm>
          <a:prstGeom prst="wedgeRoundRectCallout">
            <a:avLst>
              <a:gd name="adj1" fmla="val -83834"/>
              <a:gd name="adj2" fmla="val 39680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H</a:t>
            </a:r>
            <a:r>
              <a:rPr lang="es-ES" dirty="0" smtClean="0">
                <a:solidFill>
                  <a:schemeClr val="tx1"/>
                </a:solidFill>
              </a:rPr>
              <a:t>UGA BUNGA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19" name="18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3739254"/>
            <a:ext cx="2619375" cy="1752600"/>
          </a:xfrm>
          <a:prstGeom prst="rect">
            <a:avLst/>
          </a:prstGeom>
        </p:spPr>
      </p:pic>
      <p:pic>
        <p:nvPicPr>
          <p:cNvPr id="25" name="24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82197" y="4819374"/>
            <a:ext cx="1006390" cy="104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8797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683568" y="548680"/>
            <a:ext cx="7704856" cy="461665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6">
                  <a:lumMod val="75000"/>
                </a:scheme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bg1"/>
                </a:solidFill>
              </a:rPr>
              <a:t>La Fermentación del Pan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83568" y="1124744"/>
            <a:ext cx="78008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La fermentación </a:t>
            </a:r>
            <a:r>
              <a:rPr lang="es-ES" dirty="0"/>
              <a:t>es un proceso bioquímico que se produce en condiciones de anaerobiosis (con muy poco oxígeno</a:t>
            </a:r>
            <a:r>
              <a:rPr lang="es-ES" dirty="0" smtClean="0"/>
              <a:t>), y la realizan </a:t>
            </a:r>
            <a:r>
              <a:rPr lang="es-ES" b="1" dirty="0" smtClean="0"/>
              <a:t>levaduras</a:t>
            </a:r>
            <a:r>
              <a:rPr lang="es-ES" dirty="0" smtClean="0"/>
              <a:t> y </a:t>
            </a:r>
            <a:r>
              <a:rPr lang="es-ES" b="1" dirty="0" smtClean="0"/>
              <a:t>bacterias</a:t>
            </a:r>
            <a:r>
              <a:rPr lang="es-ES" dirty="0" smtClean="0"/>
              <a:t>. Estos microorganismos están presentes de manera natural en las materias primas usadas para la elaboración de las masas. Pese a ello, las masas actuales llevan un añadido artificial de levadura, concretamente la </a:t>
            </a:r>
            <a:r>
              <a:rPr lang="es-ES" b="1" dirty="0" err="1" smtClean="0"/>
              <a:t>Saccharomyce</a:t>
            </a:r>
            <a:r>
              <a:rPr lang="es-ES" b="1" dirty="0" smtClean="0"/>
              <a:t> </a:t>
            </a:r>
            <a:r>
              <a:rPr lang="es-ES" b="1" dirty="0" err="1" smtClean="0"/>
              <a:t>cerevisiae</a:t>
            </a:r>
            <a:r>
              <a:rPr lang="es-ES" dirty="0" smtClean="0"/>
              <a:t>: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8460432" y="476672"/>
            <a:ext cx="504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08CF535-69DF-452D-93FB-91FCE947B027}" type="slidenum">
              <a:rPr lang="es-ES" sz="36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fld>
            <a:endParaRPr lang="es-ES" sz="3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1" name="10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170" y="2831955"/>
            <a:ext cx="927499" cy="1277358"/>
          </a:xfrm>
          <a:prstGeom prst="rect">
            <a:avLst/>
          </a:prstGeom>
        </p:spPr>
      </p:pic>
      <p:pic>
        <p:nvPicPr>
          <p:cNvPr id="14" name="13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14725" y="2968040"/>
            <a:ext cx="1227202" cy="1005187"/>
          </a:xfrm>
          <a:prstGeom prst="rect">
            <a:avLst/>
          </a:prstGeom>
        </p:spPr>
      </p:pic>
      <p:pic>
        <p:nvPicPr>
          <p:cNvPr id="16" name="15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20633" y="2420888"/>
            <a:ext cx="2012780" cy="2086346"/>
          </a:xfrm>
          <a:prstGeom prst="rect">
            <a:avLst/>
          </a:prstGeom>
        </p:spPr>
      </p:pic>
      <p:pic>
        <p:nvPicPr>
          <p:cNvPr id="18" name="17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92460" y="2920740"/>
            <a:ext cx="1122265" cy="1188573"/>
          </a:xfrm>
          <a:prstGeom prst="rect">
            <a:avLst/>
          </a:prstGeom>
        </p:spPr>
      </p:pic>
      <p:sp>
        <p:nvSpPr>
          <p:cNvPr id="4" name="3 Más"/>
          <p:cNvSpPr/>
          <p:nvPr/>
        </p:nvSpPr>
        <p:spPr>
          <a:xfrm>
            <a:off x="5194406" y="3255296"/>
            <a:ext cx="576064" cy="642646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683568" y="5949280"/>
            <a:ext cx="77768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/>
              <a:t>Veamos la función que tienen los principales microorganismos que participan en la fermentación del </a:t>
            </a:r>
            <a:r>
              <a:rPr lang="es-ES" b="1" dirty="0" smtClean="0"/>
              <a:t>pan:</a:t>
            </a:r>
            <a:endParaRPr lang="es-ES" b="1" dirty="0"/>
          </a:p>
        </p:txBody>
      </p:sp>
      <p:sp>
        <p:nvSpPr>
          <p:cNvPr id="32" name="31 CuadroTexto"/>
          <p:cNvSpPr txBox="1"/>
          <p:nvPr/>
        </p:nvSpPr>
        <p:spPr>
          <a:xfrm>
            <a:off x="648154" y="4293096"/>
            <a:ext cx="78008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La fermentación es un </a:t>
            </a:r>
            <a:r>
              <a:rPr lang="es-ES" b="1" dirty="0" smtClean="0"/>
              <a:t>proceso bioquímico </a:t>
            </a:r>
            <a:r>
              <a:rPr lang="es-ES" dirty="0" smtClean="0"/>
              <a:t>que se produce en condiciones de </a:t>
            </a:r>
            <a:r>
              <a:rPr lang="es-ES" b="1" dirty="0" smtClean="0"/>
              <a:t>anaerobiosis</a:t>
            </a:r>
            <a:r>
              <a:rPr lang="es-ES" dirty="0" smtClean="0"/>
              <a:t> (con muy poco oxígeno) , y está producido por bacterias y levaduras, y tiene como resultado la producción de diversos nutrientes y compuestos</a:t>
            </a:r>
            <a:r>
              <a:rPr lang="es-ES" dirty="0"/>
              <a:t>. Al igual que la presencia o </a:t>
            </a:r>
            <a:r>
              <a:rPr lang="es-ES" dirty="0" smtClean="0"/>
              <a:t>no </a:t>
            </a:r>
            <a:r>
              <a:rPr lang="es-ES" dirty="0"/>
              <a:t>de </a:t>
            </a:r>
            <a:r>
              <a:rPr lang="es-ES" dirty="0" smtClean="0"/>
              <a:t>oxígeno, también son importantes </a:t>
            </a:r>
            <a:r>
              <a:rPr lang="es-ES" dirty="0"/>
              <a:t>las condiciones de </a:t>
            </a:r>
            <a:r>
              <a:rPr lang="es-ES" dirty="0" smtClean="0"/>
              <a:t>acidez, jugando el </a:t>
            </a:r>
            <a:r>
              <a:rPr lang="es-ES" dirty="0"/>
              <a:t>pH </a:t>
            </a:r>
            <a:r>
              <a:rPr lang="es-ES" dirty="0" smtClean="0"/>
              <a:t>un </a:t>
            </a:r>
            <a:r>
              <a:rPr lang="es-ES" dirty="0"/>
              <a:t>papel importante en la fermentación.</a:t>
            </a:r>
          </a:p>
          <a:p>
            <a:pPr algn="just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79505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04" y="744279"/>
            <a:ext cx="3320076" cy="344142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1033">
            <a:off x="7740823" y="1437259"/>
            <a:ext cx="1151440" cy="115144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83568" y="548680"/>
            <a:ext cx="7704856" cy="461665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6">
                  <a:lumMod val="75000"/>
                </a:scheme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bg1"/>
                </a:solidFill>
              </a:rPr>
              <a:t>Levadura (</a:t>
            </a:r>
            <a:r>
              <a:rPr lang="es-ES" sz="2400" b="1" dirty="0" err="1" smtClean="0">
                <a:solidFill>
                  <a:schemeClr val="bg1"/>
                </a:solidFill>
              </a:rPr>
              <a:t>Saccharomyce</a:t>
            </a:r>
            <a:r>
              <a:rPr lang="es-ES" sz="2400" b="1" dirty="0" smtClean="0">
                <a:solidFill>
                  <a:schemeClr val="bg1"/>
                </a:solidFill>
              </a:rPr>
              <a:t> </a:t>
            </a:r>
            <a:r>
              <a:rPr lang="es-ES" sz="2400" b="1" dirty="0" err="1" smtClean="0">
                <a:solidFill>
                  <a:schemeClr val="bg1"/>
                </a:solidFill>
              </a:rPr>
              <a:t>cerevisiae</a:t>
            </a:r>
            <a:r>
              <a:rPr lang="es-ES" sz="2400" b="1" dirty="0" smtClean="0">
                <a:solidFill>
                  <a:schemeClr val="bg1"/>
                </a:solidFill>
              </a:rPr>
              <a:t>)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491880" y="1137518"/>
            <a:ext cx="4176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Aunque mi primer uso fue para fermentar cervezas, me utilizan para el pan, pues se me da bien aumentar su </a:t>
            </a:r>
            <a:r>
              <a:rPr lang="es-ES" b="1" dirty="0" smtClean="0"/>
              <a:t>sabor</a:t>
            </a:r>
            <a:r>
              <a:rPr lang="es-ES" dirty="0" smtClean="0"/>
              <a:t> y su </a:t>
            </a:r>
            <a:r>
              <a:rPr lang="es-ES" b="1" dirty="0" smtClean="0"/>
              <a:t>volumen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8460432" y="476672"/>
            <a:ext cx="504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08CF535-69DF-452D-93FB-91FCE947B027}" type="slidenum">
              <a:rPr lang="es-ES" sz="36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</a:t>
            </a:fld>
            <a:endParaRPr lang="es-ES" sz="3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491880" y="2780928"/>
            <a:ext cx="4992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Me podéis encontrar de manera natural en la superficie de frutas y cereales. 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659598" y="3838557"/>
            <a:ext cx="78248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Mi especialidad es la </a:t>
            </a:r>
            <a:r>
              <a:rPr lang="es-ES" b="1" dirty="0" smtClean="0"/>
              <a:t>fermentación alcohólica</a:t>
            </a:r>
            <a:r>
              <a:rPr lang="es-ES" dirty="0" smtClean="0"/>
              <a:t>. Para ello debo estar en condiciones de anaerobiosis, es decir, sin presencia de oxígeno (que es como se está dentro de la masa), y convierto la </a:t>
            </a:r>
            <a:r>
              <a:rPr lang="es-ES" b="1" dirty="0" smtClean="0"/>
              <a:t>glucosa</a:t>
            </a:r>
            <a:r>
              <a:rPr lang="es-ES" dirty="0" smtClean="0"/>
              <a:t> de la harina en </a:t>
            </a:r>
            <a:r>
              <a:rPr lang="es-ES" b="1" dirty="0" smtClean="0"/>
              <a:t>etanol</a:t>
            </a:r>
            <a:r>
              <a:rPr lang="es-ES" dirty="0" smtClean="0"/>
              <a:t> (alcohol etílico) y </a:t>
            </a:r>
            <a:r>
              <a:rPr lang="es-ES" b="1" dirty="0" smtClean="0"/>
              <a:t>CO</a:t>
            </a:r>
            <a:r>
              <a:rPr lang="es-ES" b="1" baseline="-25000" dirty="0" smtClean="0"/>
              <a:t>2</a:t>
            </a:r>
            <a:r>
              <a:rPr lang="es-ES" dirty="0" smtClean="0"/>
              <a:t>.</a:t>
            </a:r>
            <a:endParaRPr lang="es-ES" dirty="0"/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37033" y="4869160"/>
            <a:ext cx="1806950" cy="1872994"/>
          </a:xfrm>
          <a:prstGeom prst="rect">
            <a:avLst/>
          </a:prstGeom>
        </p:spPr>
      </p:pic>
      <p:sp>
        <p:nvSpPr>
          <p:cNvPr id="18" name="17 CuadroTexto"/>
          <p:cNvSpPr txBox="1"/>
          <p:nvPr/>
        </p:nvSpPr>
        <p:spPr>
          <a:xfrm>
            <a:off x="539552" y="5183126"/>
            <a:ext cx="2263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Glucosa</a:t>
            </a:r>
          </a:p>
          <a:p>
            <a:pPr algn="ctr"/>
            <a:r>
              <a:rPr lang="es-ES" sz="2400" dirty="0" smtClean="0"/>
              <a:t>C</a:t>
            </a:r>
            <a:r>
              <a:rPr lang="es-ES" sz="2400" baseline="-25000" dirty="0" smtClean="0"/>
              <a:t>6</a:t>
            </a:r>
            <a:r>
              <a:rPr lang="es-ES" sz="2400" dirty="0" smtClean="0"/>
              <a:t>H</a:t>
            </a:r>
            <a:r>
              <a:rPr lang="es-ES" sz="2400" baseline="-25000" dirty="0" smtClean="0"/>
              <a:t>12</a:t>
            </a:r>
            <a:r>
              <a:rPr lang="es-ES" sz="2400" dirty="0" smtClean="0"/>
              <a:t>O</a:t>
            </a:r>
            <a:r>
              <a:rPr lang="es-ES" sz="2400" baseline="-25000" dirty="0" smtClean="0"/>
              <a:t>6</a:t>
            </a:r>
            <a:r>
              <a:rPr lang="es-ES" sz="2400" dirty="0" smtClean="0"/>
              <a:t> </a:t>
            </a:r>
            <a:endParaRPr lang="es-ES" sz="24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5909102" y="4797152"/>
            <a:ext cx="2263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Etanol</a:t>
            </a:r>
          </a:p>
          <a:p>
            <a:pPr algn="ctr"/>
            <a:r>
              <a:rPr lang="es-ES" sz="2400" dirty="0" smtClean="0"/>
              <a:t>CH</a:t>
            </a:r>
            <a:r>
              <a:rPr lang="es-ES" sz="2400" baseline="-25000" dirty="0" smtClean="0"/>
              <a:t>3</a:t>
            </a:r>
            <a:r>
              <a:rPr lang="es-ES" sz="2400" dirty="0" smtClean="0"/>
              <a:t>CH</a:t>
            </a:r>
            <a:r>
              <a:rPr lang="es-ES" sz="2400" baseline="-25000" dirty="0" smtClean="0"/>
              <a:t>2</a:t>
            </a:r>
            <a:r>
              <a:rPr lang="es-ES" sz="2400" dirty="0" smtClean="0"/>
              <a:t>OH</a:t>
            </a:r>
            <a:endParaRPr lang="es-ES" sz="2400" dirty="0"/>
          </a:p>
        </p:txBody>
      </p:sp>
      <p:sp>
        <p:nvSpPr>
          <p:cNvPr id="20" name="19 CuadroTexto"/>
          <p:cNvSpPr txBox="1"/>
          <p:nvPr/>
        </p:nvSpPr>
        <p:spPr>
          <a:xfrm>
            <a:off x="5981110" y="5858688"/>
            <a:ext cx="22632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Dióxido de carbono</a:t>
            </a:r>
            <a:endParaRPr lang="es-ES" sz="2400" dirty="0" smtClean="0"/>
          </a:p>
          <a:p>
            <a:pPr algn="ctr"/>
            <a:r>
              <a:rPr lang="es-ES" sz="2400" dirty="0" smtClean="0"/>
              <a:t>CO</a:t>
            </a:r>
            <a:r>
              <a:rPr lang="es-ES" sz="2400" baseline="-25000" dirty="0" smtClean="0"/>
              <a:t>2</a:t>
            </a:r>
            <a:r>
              <a:rPr lang="es-ES" sz="2400" dirty="0" smtClean="0"/>
              <a:t> </a:t>
            </a:r>
            <a:endParaRPr lang="es-ES" sz="2400" dirty="0"/>
          </a:p>
        </p:txBody>
      </p:sp>
      <p:sp>
        <p:nvSpPr>
          <p:cNvPr id="7" name="6 Flecha derecha"/>
          <p:cNvSpPr/>
          <p:nvPr/>
        </p:nvSpPr>
        <p:spPr>
          <a:xfrm>
            <a:off x="2555776" y="5455281"/>
            <a:ext cx="881257" cy="350656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Flecha derecha"/>
          <p:cNvSpPr/>
          <p:nvPr/>
        </p:nvSpPr>
        <p:spPr>
          <a:xfrm rot="19877328">
            <a:off x="5274035" y="5192058"/>
            <a:ext cx="881257" cy="350656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Flecha derecha"/>
          <p:cNvSpPr/>
          <p:nvPr/>
        </p:nvSpPr>
        <p:spPr>
          <a:xfrm rot="1722672" flipV="1">
            <a:off x="5274035" y="5937808"/>
            <a:ext cx="881257" cy="350656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71809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683568" y="548680"/>
            <a:ext cx="7704856" cy="461665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6">
                  <a:lumMod val="75000"/>
                </a:scheme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bg1"/>
                </a:solidFill>
              </a:rPr>
              <a:t>Levadura (</a:t>
            </a:r>
            <a:r>
              <a:rPr lang="es-ES" sz="2400" b="1" dirty="0" err="1" smtClean="0">
                <a:solidFill>
                  <a:schemeClr val="bg1"/>
                </a:solidFill>
              </a:rPr>
              <a:t>Saccharomyce</a:t>
            </a:r>
            <a:r>
              <a:rPr lang="es-ES" sz="2400" b="1" dirty="0" smtClean="0">
                <a:solidFill>
                  <a:schemeClr val="bg1"/>
                </a:solidFill>
              </a:rPr>
              <a:t> </a:t>
            </a:r>
            <a:r>
              <a:rPr lang="es-ES" sz="2400" b="1" dirty="0" err="1" smtClean="0">
                <a:solidFill>
                  <a:schemeClr val="bg1"/>
                </a:solidFill>
              </a:rPr>
              <a:t>cerevisiae</a:t>
            </a:r>
            <a:r>
              <a:rPr lang="es-ES" sz="2400" b="1" dirty="0" smtClean="0">
                <a:solidFill>
                  <a:schemeClr val="bg1"/>
                </a:solidFill>
              </a:rPr>
              <a:t>)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051720" y="1137518"/>
            <a:ext cx="6408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El etanol que produzco actúa para mí como </a:t>
            </a:r>
            <a:r>
              <a:rPr lang="es-ES" b="1" dirty="0" smtClean="0"/>
              <a:t>inhibidor</a:t>
            </a:r>
            <a:r>
              <a:rPr lang="es-ES" dirty="0" smtClean="0"/>
              <a:t>, y cada vez me vuelvo más perezoso,  dejando incluso de comer. </a:t>
            </a:r>
            <a:r>
              <a:rPr lang="es-ES" dirty="0" smtClean="0"/>
              <a:t>Es muy importante seleccionar las materias primas con la que se elabore la masa, y que contenga la cantidad apropiada de glucosa.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8460432" y="476672"/>
            <a:ext cx="504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08CF535-69DF-452D-93FB-91FCE947B027}" type="slidenum">
              <a:rPr lang="es-ES" sz="36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</a:t>
            </a:fld>
            <a:endParaRPr lang="es-ES" sz="3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68" y="949968"/>
            <a:ext cx="1519876" cy="1575427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671583" y="2525395"/>
            <a:ext cx="78008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Tengo un </a:t>
            </a:r>
            <a:r>
              <a:rPr lang="es-ES" b="1" dirty="0" smtClean="0"/>
              <a:t>carácter </a:t>
            </a:r>
            <a:r>
              <a:rPr lang="es-ES" b="1" dirty="0" err="1" smtClean="0"/>
              <a:t>mesófilo</a:t>
            </a:r>
            <a:r>
              <a:rPr lang="es-ES" dirty="0" smtClean="0"/>
              <a:t>: mi </a:t>
            </a:r>
            <a:r>
              <a:rPr lang="es-ES" b="1" dirty="0" smtClean="0"/>
              <a:t>crecimiento óptimo</a:t>
            </a:r>
            <a:r>
              <a:rPr lang="es-ES" dirty="0" smtClean="0"/>
              <a:t> se produce a temperaturas de entre </a:t>
            </a:r>
            <a:r>
              <a:rPr lang="es-ES" b="1" dirty="0" smtClean="0"/>
              <a:t>22 y 29</a:t>
            </a:r>
            <a:r>
              <a:rPr lang="es-ES" b="1" dirty="0" smtClean="0">
                <a:latin typeface="Times New Roman" pitchFamily="18" charset="0"/>
                <a:cs typeface="Times New Roman" pitchFamily="18" charset="0"/>
              </a:rPr>
              <a:t>º</a:t>
            </a:r>
            <a:r>
              <a:rPr lang="es-ES" b="1" dirty="0" smtClean="0"/>
              <a:t>C</a:t>
            </a:r>
            <a:r>
              <a:rPr lang="es-ES" dirty="0" smtClean="0"/>
              <a:t>. Por encima de 53 – 55</a:t>
            </a:r>
            <a:r>
              <a:rPr lang="es-ES" dirty="0" smtClean="0">
                <a:latin typeface="Times New Roman" pitchFamily="18" charset="0"/>
                <a:cs typeface="Times New Roman" pitchFamily="18" charset="0"/>
              </a:rPr>
              <a:t>º</a:t>
            </a:r>
            <a:r>
              <a:rPr lang="es-ES" dirty="0" smtClean="0"/>
              <a:t>C </a:t>
            </a:r>
            <a:r>
              <a:rPr lang="es-ES" b="1" dirty="0" smtClean="0"/>
              <a:t>morimos</a:t>
            </a:r>
            <a:r>
              <a:rPr lang="es-ES" dirty="0" smtClean="0"/>
              <a:t> (que es lo que nos ocurrirá cuando nos metan en el horno), y por debajo de 7</a:t>
            </a:r>
            <a:r>
              <a:rPr lang="es-ES" dirty="0" smtClean="0">
                <a:latin typeface="Times New Roman" pitchFamily="18" charset="0"/>
                <a:cs typeface="Times New Roman" pitchFamily="18" charset="0"/>
              </a:rPr>
              <a:t>º</a:t>
            </a:r>
            <a:r>
              <a:rPr lang="es-ES" dirty="0" smtClean="0"/>
              <a:t>C mi actividad de ralentiza e incluso se </a:t>
            </a:r>
            <a:r>
              <a:rPr lang="es-ES" b="1" dirty="0" smtClean="0"/>
              <a:t>paraliza</a:t>
            </a:r>
            <a:r>
              <a:rPr lang="es-ES" dirty="0" smtClean="0"/>
              <a:t> (por eso nos conservan en cámaras frigoríficas).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659598" y="3717032"/>
            <a:ext cx="78248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También soy algo delicado con el pH: me viene bien una acidez de entre </a:t>
            </a:r>
            <a:r>
              <a:rPr lang="es-ES" b="1" dirty="0" smtClean="0"/>
              <a:t>4,5 y 5,5 de pH</a:t>
            </a:r>
            <a:r>
              <a:rPr lang="es-ES" dirty="0" smtClean="0"/>
              <a:t>. Por eso el pH es uno de los parámetros más importantes a controlar a la hora de elaborar las masas.</a:t>
            </a:r>
            <a:endParaRPr lang="es-ES" dirty="0"/>
          </a:p>
        </p:txBody>
      </p:sp>
      <p:pic>
        <p:nvPicPr>
          <p:cNvPr id="14" name="13 Imagen" descr="http://dourbano.mx/wp-content/uploads/2015/08/Corbis-42-29390408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479502"/>
            <a:ext cx="3636404" cy="2116247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14 CuadroTexto"/>
          <p:cNvSpPr txBox="1"/>
          <p:nvPr/>
        </p:nvSpPr>
        <p:spPr>
          <a:xfrm>
            <a:off x="1835696" y="5970872"/>
            <a:ext cx="2832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¡</a:t>
            </a:r>
            <a:r>
              <a:rPr lang="es-ES" dirty="0" smtClean="0"/>
              <a:t>Mira! Aquí te dejo una foto donde salgo con mi familia: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82063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683568" y="548680"/>
            <a:ext cx="7704856" cy="461665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6">
                  <a:lumMod val="75000"/>
                </a:scheme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bg1"/>
                </a:solidFill>
              </a:rPr>
              <a:t>Bacterias Lácticas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491880" y="1137518"/>
            <a:ext cx="48965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Somo</a:t>
            </a:r>
            <a:r>
              <a:rPr lang="es-ES" dirty="0" smtClean="0"/>
              <a:t>s muy abundantes en la naturaleza, y estamos en todos los alimentos. Además de participar en la fermentación del pan, también participamos en la de otros alimentos, como el queso.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8460432" y="476672"/>
            <a:ext cx="504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08CF535-69DF-452D-93FB-91FCE947B027}" type="slidenum">
              <a:rPr lang="es-ES" sz="36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</a:t>
            </a:fld>
            <a:endParaRPr lang="es-ES" sz="3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2900426" y="2818047"/>
            <a:ext cx="54879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Nuestra especialidad es la </a:t>
            </a:r>
            <a:r>
              <a:rPr lang="es-ES" b="1" dirty="0" smtClean="0"/>
              <a:t>fermentación láctica</a:t>
            </a:r>
            <a:r>
              <a:rPr lang="es-ES" dirty="0" smtClean="0"/>
              <a:t>. También necesitamos estar en condiciones de anaerobiosis (sin oxígeno), y competimos con las levaduras por comernos  la </a:t>
            </a:r>
            <a:r>
              <a:rPr lang="es-ES" b="1" dirty="0" smtClean="0"/>
              <a:t>glucosa</a:t>
            </a:r>
            <a:r>
              <a:rPr lang="es-ES" dirty="0" smtClean="0"/>
              <a:t> de la harina. En nuestro caso la convertimos en </a:t>
            </a:r>
            <a:r>
              <a:rPr lang="es-ES" b="1" dirty="0" smtClean="0"/>
              <a:t>ácido láctico</a:t>
            </a:r>
            <a:r>
              <a:rPr lang="es-ES" dirty="0" smtClean="0"/>
              <a:t>, y cantidades pequeñas de CO</a:t>
            </a:r>
            <a:r>
              <a:rPr lang="es-ES" baseline="-25000" dirty="0" smtClean="0"/>
              <a:t>2</a:t>
            </a:r>
            <a:r>
              <a:rPr lang="es-ES" dirty="0" smtClean="0"/>
              <a:t>, otros ácidos orgánicos y etanol.</a:t>
            </a:r>
            <a:endParaRPr lang="es-ES" dirty="0"/>
          </a:p>
        </p:txBody>
      </p:sp>
      <p:sp>
        <p:nvSpPr>
          <p:cNvPr id="18" name="17 CuadroTexto"/>
          <p:cNvSpPr txBox="1"/>
          <p:nvPr/>
        </p:nvSpPr>
        <p:spPr>
          <a:xfrm>
            <a:off x="539552" y="5183126"/>
            <a:ext cx="2263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Glucosa</a:t>
            </a:r>
          </a:p>
          <a:p>
            <a:pPr algn="ctr"/>
            <a:r>
              <a:rPr lang="es-ES" sz="2400" dirty="0" smtClean="0"/>
              <a:t>C</a:t>
            </a:r>
            <a:r>
              <a:rPr lang="es-ES" sz="2400" baseline="-25000" dirty="0" smtClean="0"/>
              <a:t>6</a:t>
            </a:r>
            <a:r>
              <a:rPr lang="es-ES" sz="2400" dirty="0" smtClean="0"/>
              <a:t>H</a:t>
            </a:r>
            <a:r>
              <a:rPr lang="es-ES" sz="2400" baseline="-25000" dirty="0" smtClean="0"/>
              <a:t>12</a:t>
            </a:r>
            <a:r>
              <a:rPr lang="es-ES" sz="2400" dirty="0" smtClean="0"/>
              <a:t>O</a:t>
            </a:r>
            <a:r>
              <a:rPr lang="es-ES" sz="2400" baseline="-25000" dirty="0" smtClean="0"/>
              <a:t>6</a:t>
            </a:r>
            <a:r>
              <a:rPr lang="es-ES" sz="2400" dirty="0" smtClean="0"/>
              <a:t> </a:t>
            </a:r>
            <a:endParaRPr lang="es-ES" sz="24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5909102" y="4797152"/>
            <a:ext cx="2263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Ácido Láctico</a:t>
            </a:r>
          </a:p>
          <a:p>
            <a:pPr algn="ctr"/>
            <a:r>
              <a:rPr lang="es-ES" sz="2400" dirty="0" smtClean="0"/>
              <a:t>C</a:t>
            </a:r>
            <a:r>
              <a:rPr lang="es-ES" sz="2400" baseline="-25000" dirty="0" smtClean="0"/>
              <a:t>3</a:t>
            </a:r>
            <a:r>
              <a:rPr lang="es-ES" sz="2400" dirty="0" smtClean="0"/>
              <a:t>H</a:t>
            </a:r>
            <a:r>
              <a:rPr lang="es-ES" sz="2400" baseline="-25000" dirty="0" smtClean="0"/>
              <a:t>6</a:t>
            </a:r>
            <a:r>
              <a:rPr lang="es-ES" sz="2400" dirty="0" smtClean="0"/>
              <a:t>O</a:t>
            </a:r>
            <a:r>
              <a:rPr lang="es-ES" sz="2400" baseline="-25000" dirty="0" smtClean="0"/>
              <a:t>3</a:t>
            </a:r>
            <a:r>
              <a:rPr lang="es-ES" sz="2400" dirty="0" smtClean="0"/>
              <a:t> </a:t>
            </a:r>
            <a:endParaRPr lang="es-ES" sz="2400" dirty="0"/>
          </a:p>
        </p:txBody>
      </p:sp>
      <p:sp>
        <p:nvSpPr>
          <p:cNvPr id="20" name="19 CuadroTexto"/>
          <p:cNvSpPr txBox="1"/>
          <p:nvPr/>
        </p:nvSpPr>
        <p:spPr>
          <a:xfrm>
            <a:off x="5888398" y="6214883"/>
            <a:ext cx="2263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otros</a:t>
            </a:r>
            <a:endParaRPr lang="es-ES" sz="2400" dirty="0"/>
          </a:p>
        </p:txBody>
      </p:sp>
      <p:sp>
        <p:nvSpPr>
          <p:cNvPr id="7" name="6 Flecha derecha"/>
          <p:cNvSpPr/>
          <p:nvPr/>
        </p:nvSpPr>
        <p:spPr>
          <a:xfrm>
            <a:off x="2555776" y="5455281"/>
            <a:ext cx="881257" cy="350656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Flecha derecha"/>
          <p:cNvSpPr/>
          <p:nvPr/>
        </p:nvSpPr>
        <p:spPr>
          <a:xfrm rot="19877328">
            <a:off x="5274035" y="5192058"/>
            <a:ext cx="881257" cy="350656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Flecha derecha"/>
          <p:cNvSpPr/>
          <p:nvPr/>
        </p:nvSpPr>
        <p:spPr>
          <a:xfrm rot="1722672" flipV="1">
            <a:off x="5482912" y="6108302"/>
            <a:ext cx="669357" cy="162937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70" y="1010344"/>
            <a:ext cx="3413710" cy="3615407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00093" y="4847656"/>
            <a:ext cx="1789690" cy="1895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9117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683568" y="548680"/>
            <a:ext cx="7704856" cy="461665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6">
                  <a:lumMod val="75000"/>
                </a:scheme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bg1"/>
                </a:solidFill>
              </a:rPr>
              <a:t>Bacterias Lácticas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555776" y="1137518"/>
            <a:ext cx="58326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También tenemos </a:t>
            </a:r>
            <a:r>
              <a:rPr lang="es-ES" b="1" dirty="0" smtClean="0"/>
              <a:t>carácter </a:t>
            </a:r>
            <a:r>
              <a:rPr lang="es-ES" b="1" dirty="0" err="1"/>
              <a:t>mesófilo</a:t>
            </a:r>
            <a:r>
              <a:rPr lang="es-ES" dirty="0"/>
              <a:t>: </a:t>
            </a:r>
            <a:r>
              <a:rPr lang="es-ES" dirty="0" smtClean="0"/>
              <a:t>producimos ácido láctico de manera constante a </a:t>
            </a:r>
            <a:r>
              <a:rPr lang="es-ES" dirty="0"/>
              <a:t>temperaturas de entre </a:t>
            </a:r>
            <a:r>
              <a:rPr lang="es-ES" b="1" dirty="0" smtClean="0"/>
              <a:t>28 </a:t>
            </a:r>
            <a:r>
              <a:rPr lang="es-ES" b="1" dirty="0"/>
              <a:t>y </a:t>
            </a:r>
            <a:r>
              <a:rPr lang="es-ES" b="1" dirty="0" smtClean="0"/>
              <a:t>35</a:t>
            </a:r>
            <a:r>
              <a:rPr lang="es-ES" b="1" dirty="0" smtClean="0">
                <a:latin typeface="Times New Roman" pitchFamily="18" charset="0"/>
                <a:cs typeface="Times New Roman" pitchFamily="18" charset="0"/>
              </a:rPr>
              <a:t>º</a:t>
            </a:r>
            <a:r>
              <a:rPr lang="es-ES" b="1" dirty="0" smtClean="0"/>
              <a:t>C</a:t>
            </a:r>
            <a:r>
              <a:rPr lang="es-ES" dirty="0" smtClean="0"/>
              <a:t>, lo cual puede afectar a la acidez de las masas si pasa mucho tiempo desde que fermentamos la masa hasta que entramos en el horno, donde, al igual que las levaduras, morimos.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8460432" y="476672"/>
            <a:ext cx="504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08CF535-69DF-452D-93FB-91FCE947B027}" type="slidenum">
              <a:rPr lang="es-ES" sz="36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</a:t>
            </a:fld>
            <a:endParaRPr lang="es-ES" sz="3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683568" y="2924944"/>
            <a:ext cx="77048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s-ES" dirty="0"/>
              <a:t>En definitiva, el ácido láctico </a:t>
            </a:r>
            <a:r>
              <a:rPr lang="es-ES" dirty="0" smtClean="0"/>
              <a:t>que producimos es bueno para </a:t>
            </a:r>
            <a:r>
              <a:rPr lang="es-ES" b="1" dirty="0" smtClean="0"/>
              <a:t>regular el pH </a:t>
            </a:r>
            <a:r>
              <a:rPr lang="es-ES" dirty="0" smtClean="0"/>
              <a:t>para </a:t>
            </a:r>
            <a:r>
              <a:rPr lang="es-ES" dirty="0"/>
              <a:t>que las levaduras tengan una correcta evolución de su fermentación, </a:t>
            </a:r>
            <a:r>
              <a:rPr lang="es-ES" dirty="0" smtClean="0"/>
              <a:t>pues necesitan pH ácido. Además se refuerza el gluten. Destacar </a:t>
            </a:r>
            <a:r>
              <a:rPr lang="es-ES" dirty="0"/>
              <a:t>también que la presencia de ácido láctico influye también en la posible presencia de bacterias butíricas perjudiciales y que veremos a continuación pues se alimentan de este propio ácido láctico.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67" y="1098403"/>
            <a:ext cx="1807788" cy="1914600"/>
          </a:xfrm>
          <a:prstGeom prst="rect">
            <a:avLst/>
          </a:prstGeom>
        </p:spPr>
      </p:pic>
      <p:pic>
        <p:nvPicPr>
          <p:cNvPr id="2050" name="Picture 2" descr="https://microorganismoseficientes.files.wordpress.com/2013/05/lactobacillu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622421"/>
            <a:ext cx="3384376" cy="2022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CuadroTexto"/>
          <p:cNvSpPr txBox="1"/>
          <p:nvPr/>
        </p:nvSpPr>
        <p:spPr>
          <a:xfrm>
            <a:off x="1835696" y="5970872"/>
            <a:ext cx="2832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¡</a:t>
            </a:r>
            <a:r>
              <a:rPr lang="es-ES" dirty="0" smtClean="0"/>
              <a:t>Mira! Aquí te dejo una foto donde salgo con mi familia: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348792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683568" y="548680"/>
            <a:ext cx="7704856" cy="461665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6">
                  <a:lumMod val="75000"/>
                </a:scheme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bg1"/>
                </a:solidFill>
              </a:rPr>
              <a:t>Bacterias Acéticas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491880" y="1137518"/>
            <a:ext cx="48965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Me gusta el vino… hip!... el vinito </a:t>
            </a:r>
            <a:r>
              <a:rPr lang="es-ES" dirty="0" err="1" smtClean="0"/>
              <a:t>güeno</a:t>
            </a:r>
            <a:r>
              <a:rPr lang="es-ES" dirty="0" smtClean="0"/>
              <a:t>… hip!</a:t>
            </a:r>
          </a:p>
          <a:p>
            <a:pPr algn="just"/>
            <a:r>
              <a:rPr lang="es-ES" dirty="0" smtClean="0"/>
              <a:t>Hola a todos! Soy una </a:t>
            </a:r>
            <a:r>
              <a:rPr lang="es-ES" dirty="0" err="1" smtClean="0"/>
              <a:t>acetobaster</a:t>
            </a:r>
            <a:r>
              <a:rPr lang="es-ES" dirty="0" smtClean="0"/>
              <a:t>… hip!, una bacteria acética, y mi especialidad es la fermentación acética… ole! Soy más famosa en la industria del vino… hip!, pero como me pase con el vino, lo avinagro… 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8460432" y="476672"/>
            <a:ext cx="683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08CF535-69DF-452D-93FB-91FCE947B027}" type="slidenum">
              <a:rPr lang="es-ES" sz="36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</a:t>
            </a:fld>
            <a:endParaRPr lang="es-ES" sz="3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491880" y="2924944"/>
            <a:ext cx="49925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Yo sí necesito que me de el aire… hip!, es decir: necesitamos condiciones aerobias (presencia de oxígeno), con lo cual trabajamos poco dentro de la masa.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659598" y="4222829"/>
            <a:ext cx="7824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Nos alimentamos del </a:t>
            </a:r>
            <a:r>
              <a:rPr lang="es-ES" b="1" dirty="0" smtClean="0"/>
              <a:t>etanol</a:t>
            </a:r>
            <a:r>
              <a:rPr lang="es-ES" dirty="0" smtClean="0"/>
              <a:t> (alcohol etílico) producido por las levaduras… ole!, y producimos </a:t>
            </a:r>
            <a:r>
              <a:rPr lang="es-ES" b="1" dirty="0" smtClean="0"/>
              <a:t>ácido acético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18" name="17 CuadroTexto"/>
          <p:cNvSpPr txBox="1"/>
          <p:nvPr/>
        </p:nvSpPr>
        <p:spPr>
          <a:xfrm>
            <a:off x="6454804" y="5131214"/>
            <a:ext cx="2263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Ácido Acético</a:t>
            </a:r>
          </a:p>
          <a:p>
            <a:pPr algn="ctr"/>
            <a:r>
              <a:rPr lang="es-ES" sz="2400" dirty="0" smtClean="0"/>
              <a:t>CH</a:t>
            </a:r>
            <a:r>
              <a:rPr lang="es-ES" sz="2400" baseline="-25000" dirty="0" smtClean="0"/>
              <a:t>3</a:t>
            </a:r>
            <a:r>
              <a:rPr lang="es-ES" sz="2400" dirty="0" smtClean="0"/>
              <a:t>COOH </a:t>
            </a:r>
            <a:endParaRPr lang="es-ES" sz="2400" dirty="0"/>
          </a:p>
        </p:txBody>
      </p:sp>
      <p:sp>
        <p:nvSpPr>
          <p:cNvPr id="19" name="18 CuadroTexto"/>
          <p:cNvSpPr txBox="1"/>
          <p:nvPr/>
        </p:nvSpPr>
        <p:spPr>
          <a:xfrm>
            <a:off x="292478" y="5215110"/>
            <a:ext cx="2263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Etanol</a:t>
            </a:r>
          </a:p>
          <a:p>
            <a:pPr algn="ctr"/>
            <a:r>
              <a:rPr lang="es-ES" sz="2400" dirty="0" smtClean="0"/>
              <a:t>CH</a:t>
            </a:r>
            <a:r>
              <a:rPr lang="es-ES" sz="2400" baseline="-25000" dirty="0" smtClean="0"/>
              <a:t>3</a:t>
            </a:r>
            <a:r>
              <a:rPr lang="es-ES" sz="2400" dirty="0" smtClean="0"/>
              <a:t>CH</a:t>
            </a:r>
            <a:r>
              <a:rPr lang="es-ES" sz="2400" baseline="-25000" dirty="0" smtClean="0"/>
              <a:t>2</a:t>
            </a:r>
            <a:r>
              <a:rPr lang="es-ES" sz="2400" dirty="0" smtClean="0"/>
              <a:t>OH </a:t>
            </a:r>
            <a:endParaRPr lang="es-ES" sz="2400" dirty="0"/>
          </a:p>
        </p:txBody>
      </p:sp>
      <p:sp>
        <p:nvSpPr>
          <p:cNvPr id="7" name="6 Flecha derecha"/>
          <p:cNvSpPr/>
          <p:nvPr/>
        </p:nvSpPr>
        <p:spPr>
          <a:xfrm>
            <a:off x="2555776" y="5455281"/>
            <a:ext cx="881257" cy="350656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38" y="1147537"/>
            <a:ext cx="2990405" cy="2449406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83243" y="4818743"/>
            <a:ext cx="1777514" cy="1455941"/>
          </a:xfrm>
          <a:prstGeom prst="rect">
            <a:avLst/>
          </a:prstGeom>
        </p:spPr>
      </p:pic>
      <p:sp>
        <p:nvSpPr>
          <p:cNvPr id="23" name="22 Flecha derecha"/>
          <p:cNvSpPr/>
          <p:nvPr/>
        </p:nvSpPr>
        <p:spPr>
          <a:xfrm>
            <a:off x="5547512" y="5466474"/>
            <a:ext cx="881257" cy="350656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87952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683568" y="548680"/>
            <a:ext cx="7704856" cy="461665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6">
                  <a:lumMod val="75000"/>
                </a:scheme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bg1"/>
                </a:solidFill>
              </a:rPr>
              <a:t>Bacterias Acéticas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699792" y="1137518"/>
            <a:ext cx="56886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s-ES" dirty="0" smtClean="0"/>
              <a:t>Somos bacterias </a:t>
            </a:r>
            <a:r>
              <a:rPr lang="es-ES" dirty="0"/>
              <a:t>que </a:t>
            </a:r>
            <a:r>
              <a:rPr lang="es-ES" b="1" dirty="0" smtClean="0"/>
              <a:t>toleramos </a:t>
            </a:r>
            <a:r>
              <a:rPr lang="es-ES" b="1" dirty="0"/>
              <a:t>muy bien la acidez</a:t>
            </a:r>
            <a:r>
              <a:rPr lang="es-ES" dirty="0"/>
              <a:t> por lo que </a:t>
            </a:r>
            <a:r>
              <a:rPr lang="es-ES" dirty="0" err="1" smtClean="0"/>
              <a:t>bebem</a:t>
            </a:r>
            <a:r>
              <a:rPr lang="es-ES" dirty="0" smtClean="0"/>
              <a:t>… trabajamos </a:t>
            </a:r>
            <a:r>
              <a:rPr lang="es-ES" dirty="0"/>
              <a:t>perfectamente a pesar de que el medio esté </a:t>
            </a:r>
            <a:r>
              <a:rPr lang="es-ES" dirty="0" smtClean="0"/>
              <a:t>acidificado </a:t>
            </a:r>
            <a:r>
              <a:rPr lang="es-ES" dirty="0"/>
              <a:t>por la presencia del ácido láctico producido por las bacterias </a:t>
            </a:r>
            <a:r>
              <a:rPr lang="es-ES" dirty="0" smtClean="0"/>
              <a:t>lácticas… ole! </a:t>
            </a:r>
            <a:r>
              <a:rPr lang="es-ES" dirty="0"/>
              <a:t>Aún </a:t>
            </a:r>
            <a:r>
              <a:rPr lang="es-ES" dirty="0" smtClean="0"/>
              <a:t>así, nuestro </a:t>
            </a:r>
            <a:r>
              <a:rPr lang="es-ES" dirty="0"/>
              <a:t>rango de </a:t>
            </a:r>
            <a:r>
              <a:rPr lang="es-ES" dirty="0" smtClean="0"/>
              <a:t>pH </a:t>
            </a:r>
            <a:r>
              <a:rPr lang="es-ES" dirty="0"/>
              <a:t>óptimo se encuentra entre 5,5 y 6,5.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8460432" y="476672"/>
            <a:ext cx="683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08CF535-69DF-452D-93FB-91FCE947B027}" type="slidenum">
              <a:rPr lang="es-ES" sz="36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10</a:t>
            </a:fld>
            <a:endParaRPr lang="es-ES" sz="3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619672" y="2660719"/>
            <a:ext cx="67687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En cuanto a la </a:t>
            </a:r>
            <a:r>
              <a:rPr lang="es-ES" dirty="0" smtClean="0"/>
              <a:t>temperatura… estamos “a gustito” </a:t>
            </a:r>
            <a:r>
              <a:rPr lang="es-ES" dirty="0"/>
              <a:t>sobre los </a:t>
            </a:r>
            <a:r>
              <a:rPr lang="es-ES" dirty="0" smtClean="0"/>
              <a:t>30</a:t>
            </a:r>
            <a:r>
              <a:rPr lang="es-ES" dirty="0" smtClean="0">
                <a:latin typeface="Times New Roman" pitchFamily="18" charset="0"/>
                <a:cs typeface="Times New Roman" pitchFamily="18" charset="0"/>
              </a:rPr>
              <a:t>º</a:t>
            </a:r>
            <a:r>
              <a:rPr lang="es-ES" dirty="0" smtClean="0"/>
              <a:t>C… hip!, pero podemos llegar </a:t>
            </a:r>
            <a:r>
              <a:rPr lang="es-ES" dirty="0"/>
              <a:t>hasta los 42</a:t>
            </a:r>
            <a:r>
              <a:rPr lang="es-ES" dirty="0">
                <a:latin typeface="Times New Roman" pitchFamily="18" charset="0"/>
                <a:cs typeface="Times New Roman" pitchFamily="18" charset="0"/>
              </a:rPr>
              <a:t>º</a:t>
            </a:r>
            <a:r>
              <a:rPr lang="es-ES" dirty="0"/>
              <a:t>C e incluso hasta temperaturas de </a:t>
            </a:r>
            <a:r>
              <a:rPr lang="es-ES" dirty="0" smtClean="0"/>
              <a:t>5</a:t>
            </a:r>
            <a:r>
              <a:rPr lang="es-ES" dirty="0" smtClean="0">
                <a:latin typeface="Times New Roman" pitchFamily="18" charset="0"/>
                <a:cs typeface="Times New Roman" pitchFamily="18" charset="0"/>
              </a:rPr>
              <a:t>º</a:t>
            </a:r>
            <a:r>
              <a:rPr lang="es-ES" dirty="0" smtClean="0"/>
              <a:t>C, </a:t>
            </a:r>
            <a:r>
              <a:rPr lang="es-ES" dirty="0"/>
              <a:t>pero en este caso </a:t>
            </a:r>
            <a:r>
              <a:rPr lang="es-ES" dirty="0" smtClean="0"/>
              <a:t>nuestra </a:t>
            </a:r>
            <a:r>
              <a:rPr lang="es-ES" dirty="0"/>
              <a:t>actividad es </a:t>
            </a:r>
            <a:r>
              <a:rPr lang="es-ES" dirty="0" smtClean="0"/>
              <a:t>reducida.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659598" y="3535848"/>
            <a:ext cx="78248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s-ES" dirty="0"/>
              <a:t>En definitiva, </a:t>
            </a:r>
            <a:r>
              <a:rPr lang="es-ES" dirty="0" smtClean="0"/>
              <a:t>por un lado ayudamos </a:t>
            </a:r>
            <a:r>
              <a:rPr lang="es-ES" dirty="0"/>
              <a:t>a reducir </a:t>
            </a:r>
            <a:r>
              <a:rPr lang="es-ES" dirty="0" smtClean="0"/>
              <a:t>el pH </a:t>
            </a:r>
            <a:r>
              <a:rPr lang="es-ES" dirty="0"/>
              <a:t>de la masa favoreciendo la acción de bacterias lácticas sobre todo y </a:t>
            </a:r>
            <a:r>
              <a:rPr lang="es-ES" dirty="0" smtClean="0"/>
              <a:t>ayudando </a:t>
            </a:r>
            <a:r>
              <a:rPr lang="es-ES" dirty="0"/>
              <a:t>a reforzar el gluten, y por otro </a:t>
            </a:r>
            <a:r>
              <a:rPr lang="es-ES" dirty="0" smtClean="0"/>
              <a:t>lado contribuimos al </a:t>
            </a:r>
            <a:r>
              <a:rPr lang="es-ES" dirty="0"/>
              <a:t>sabor y olor de </a:t>
            </a:r>
            <a:r>
              <a:rPr lang="es-ES" dirty="0" smtClean="0"/>
              <a:t>la </a:t>
            </a:r>
            <a:r>
              <a:rPr lang="es-ES" dirty="0"/>
              <a:t>masas </a:t>
            </a:r>
            <a:r>
              <a:rPr lang="es-ES" dirty="0" err="1" smtClean="0"/>
              <a:t>panaria</a:t>
            </a:r>
            <a:r>
              <a:rPr lang="es-ES" dirty="0" smtClean="0"/>
              <a:t>, </a:t>
            </a:r>
            <a:r>
              <a:rPr lang="es-ES" dirty="0"/>
              <a:t>pero no debería afectar en demasía pues eso nos daría idea de que la masa se está agriando y puede darnos problemas futuros en los panes que vayamos a elaborar. 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98" y="1340768"/>
            <a:ext cx="2328494" cy="1907243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1835696" y="5970872"/>
            <a:ext cx="2832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¡</a:t>
            </a:r>
            <a:r>
              <a:rPr lang="es-ES" dirty="0" smtClean="0"/>
              <a:t>Mira! Aquí te dejo una foto donde salgo con mi familia:</a:t>
            </a:r>
            <a:endParaRPr lang="es-ES" dirty="0"/>
          </a:p>
        </p:txBody>
      </p:sp>
      <p:pic>
        <p:nvPicPr>
          <p:cNvPr id="6146" name="Picture 2" descr="http://www.ecologismo.com/wp-content/uploads/2008/06/bacteria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5013176"/>
            <a:ext cx="3384375" cy="1718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6672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60" y="779512"/>
            <a:ext cx="2488557" cy="3427259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83568" y="548680"/>
            <a:ext cx="7704856" cy="461665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6">
                  <a:lumMod val="75000"/>
                </a:scheme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bg1"/>
                </a:solidFill>
              </a:rPr>
              <a:t>Bacterias Butíricas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491880" y="1137518"/>
            <a:ext cx="49925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Perdonad… pero tengo un poco de gases… </a:t>
            </a:r>
            <a:r>
              <a:rPr lang="es-ES" dirty="0" err="1" smtClean="0"/>
              <a:t>pffffff</a:t>
            </a:r>
            <a:r>
              <a:rPr lang="es-ES" dirty="0" smtClean="0"/>
              <a:t>!</a:t>
            </a:r>
          </a:p>
          <a:p>
            <a:pPr algn="just"/>
            <a:r>
              <a:rPr lang="es-ES" dirty="0" smtClean="0"/>
              <a:t>Somos bacterias muy abundantes en la naturaleza, en suelos, plantas, … y somos responsables de muchas intoxicaciones alimentarias… </a:t>
            </a:r>
            <a:r>
              <a:rPr lang="es-ES" dirty="0" err="1" smtClean="0"/>
              <a:t>pffffff</a:t>
            </a:r>
            <a:r>
              <a:rPr lang="es-ES" dirty="0" smtClean="0"/>
              <a:t>!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8460432" y="476672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08CF535-69DF-452D-93FB-91FCE947B027}" type="slidenum">
              <a:rPr lang="es-ES" sz="36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11</a:t>
            </a:fld>
            <a:endParaRPr lang="es-ES" sz="3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491880" y="2494637"/>
            <a:ext cx="49925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Somos </a:t>
            </a:r>
            <a:r>
              <a:rPr lang="es-ES" b="1" dirty="0" smtClean="0"/>
              <a:t>anaeróbicas</a:t>
            </a:r>
            <a:r>
              <a:rPr lang="es-ES" dirty="0" smtClean="0"/>
              <a:t>, y somos las responsables de la </a:t>
            </a:r>
            <a:r>
              <a:rPr lang="es-ES" b="1" dirty="0" smtClean="0"/>
              <a:t>fermentación butírica</a:t>
            </a:r>
            <a:r>
              <a:rPr lang="es-ES" dirty="0" smtClean="0"/>
              <a:t>, desprendiendo un fuerte olor sintomático de </a:t>
            </a:r>
            <a:r>
              <a:rPr lang="es-ES" b="1" dirty="0" smtClean="0"/>
              <a:t>putrefacción</a:t>
            </a:r>
            <a:r>
              <a:rPr lang="es-ES" dirty="0" smtClean="0"/>
              <a:t> … </a:t>
            </a:r>
            <a:r>
              <a:rPr lang="es-ES" dirty="0" err="1" smtClean="0"/>
              <a:t>pffffff</a:t>
            </a:r>
            <a:r>
              <a:rPr lang="es-ES" dirty="0" smtClean="0"/>
              <a:t>! 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659598" y="3838557"/>
            <a:ext cx="78248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Convierto el </a:t>
            </a:r>
            <a:r>
              <a:rPr lang="es-ES" b="1" dirty="0" smtClean="0"/>
              <a:t>ácido láctico</a:t>
            </a:r>
            <a:r>
              <a:rPr lang="es-ES" dirty="0" smtClean="0"/>
              <a:t> en </a:t>
            </a:r>
            <a:r>
              <a:rPr lang="es-ES" b="1" dirty="0" smtClean="0"/>
              <a:t>ácido butírico</a:t>
            </a:r>
            <a:r>
              <a:rPr lang="es-ES" dirty="0" smtClean="0"/>
              <a:t> y </a:t>
            </a:r>
            <a:r>
              <a:rPr lang="es-ES" b="1" dirty="0" smtClean="0"/>
              <a:t>CO</a:t>
            </a:r>
            <a:r>
              <a:rPr lang="es-ES" b="1" baseline="-25000" dirty="0" smtClean="0"/>
              <a:t>2</a:t>
            </a:r>
            <a:r>
              <a:rPr lang="es-ES" dirty="0" smtClean="0"/>
              <a:t>. Afortunadamente, las condiciones que se plantean en el interior de las masas no son las más favorables para nuestro crecimiento; pero es inevitab</a:t>
            </a:r>
            <a:r>
              <a:rPr lang="es-ES" dirty="0" smtClean="0"/>
              <a:t>le que algo se nos escape… </a:t>
            </a:r>
            <a:r>
              <a:rPr lang="es-ES" dirty="0" err="1" smtClean="0"/>
              <a:t>pffffff</a:t>
            </a:r>
            <a:r>
              <a:rPr lang="es-ES" dirty="0" smtClean="0"/>
              <a:t>!</a:t>
            </a:r>
            <a:endParaRPr lang="es-ES" dirty="0"/>
          </a:p>
        </p:txBody>
      </p:sp>
      <p:sp>
        <p:nvSpPr>
          <p:cNvPr id="7" name="6 Flecha derecha"/>
          <p:cNvSpPr/>
          <p:nvPr/>
        </p:nvSpPr>
        <p:spPr>
          <a:xfrm>
            <a:off x="2555776" y="5455281"/>
            <a:ext cx="881257" cy="350656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CuadroTexto"/>
          <p:cNvSpPr txBox="1"/>
          <p:nvPr/>
        </p:nvSpPr>
        <p:spPr>
          <a:xfrm>
            <a:off x="395536" y="5190291"/>
            <a:ext cx="2263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Ácido Láctico</a:t>
            </a:r>
          </a:p>
          <a:p>
            <a:pPr algn="ctr"/>
            <a:r>
              <a:rPr lang="es-ES" sz="2400" dirty="0" smtClean="0"/>
              <a:t>C</a:t>
            </a:r>
            <a:r>
              <a:rPr lang="es-ES" sz="2400" baseline="-25000" dirty="0" smtClean="0"/>
              <a:t>3</a:t>
            </a:r>
            <a:r>
              <a:rPr lang="es-ES" sz="2400" dirty="0" smtClean="0"/>
              <a:t>H</a:t>
            </a:r>
            <a:r>
              <a:rPr lang="es-ES" sz="2400" baseline="-25000" dirty="0" smtClean="0"/>
              <a:t>6</a:t>
            </a:r>
            <a:r>
              <a:rPr lang="es-ES" sz="2400" dirty="0" smtClean="0"/>
              <a:t>O</a:t>
            </a:r>
            <a:r>
              <a:rPr lang="es-ES" sz="2400" baseline="-25000" dirty="0" smtClean="0"/>
              <a:t>3</a:t>
            </a:r>
            <a:r>
              <a:rPr lang="es-ES" sz="2400" dirty="0" smtClean="0"/>
              <a:t> </a:t>
            </a:r>
            <a:endParaRPr lang="es-ES" sz="2400" dirty="0"/>
          </a:p>
        </p:txBody>
      </p:sp>
      <p:pic>
        <p:nvPicPr>
          <p:cNvPr id="23" name="22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35896" y="4628177"/>
            <a:ext cx="1455746" cy="2004864"/>
          </a:xfrm>
          <a:prstGeom prst="rect">
            <a:avLst/>
          </a:prstGeom>
        </p:spPr>
      </p:pic>
      <p:sp>
        <p:nvSpPr>
          <p:cNvPr id="25" name="24 CuadroTexto"/>
          <p:cNvSpPr txBox="1"/>
          <p:nvPr/>
        </p:nvSpPr>
        <p:spPr>
          <a:xfrm>
            <a:off x="6146990" y="4800391"/>
            <a:ext cx="2263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Ácido Butírico</a:t>
            </a:r>
          </a:p>
          <a:p>
            <a:pPr algn="ctr"/>
            <a:r>
              <a:rPr lang="es-ES" sz="2400" dirty="0" smtClean="0"/>
              <a:t>C</a:t>
            </a:r>
            <a:r>
              <a:rPr lang="es-ES" sz="2400" baseline="-25000" dirty="0" smtClean="0"/>
              <a:t>4</a:t>
            </a:r>
            <a:r>
              <a:rPr lang="es-ES" sz="2400" dirty="0" smtClean="0"/>
              <a:t>H</a:t>
            </a:r>
            <a:r>
              <a:rPr lang="es-ES" sz="2400" baseline="-25000" dirty="0" smtClean="0"/>
              <a:t>8</a:t>
            </a:r>
            <a:r>
              <a:rPr lang="es-ES" sz="2400" dirty="0" smtClean="0"/>
              <a:t>O</a:t>
            </a:r>
            <a:r>
              <a:rPr lang="es-ES" sz="2400" baseline="-25000" dirty="0" smtClean="0"/>
              <a:t>2</a:t>
            </a:r>
            <a:r>
              <a:rPr lang="es-ES" sz="2400" dirty="0" smtClean="0"/>
              <a:t> </a:t>
            </a:r>
            <a:endParaRPr lang="es-ES" sz="2400" dirty="0"/>
          </a:p>
        </p:txBody>
      </p:sp>
      <p:sp>
        <p:nvSpPr>
          <p:cNvPr id="28" name="27 CuadroTexto"/>
          <p:cNvSpPr txBox="1"/>
          <p:nvPr/>
        </p:nvSpPr>
        <p:spPr>
          <a:xfrm>
            <a:off x="5981110" y="5858688"/>
            <a:ext cx="22632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Dióxido de carbono</a:t>
            </a:r>
            <a:endParaRPr lang="es-ES" sz="2400" dirty="0" smtClean="0"/>
          </a:p>
          <a:p>
            <a:pPr algn="ctr"/>
            <a:r>
              <a:rPr lang="es-ES" sz="2400" dirty="0" smtClean="0"/>
              <a:t>CO</a:t>
            </a:r>
            <a:r>
              <a:rPr lang="es-ES" sz="2400" baseline="-25000" dirty="0" smtClean="0"/>
              <a:t>2</a:t>
            </a:r>
            <a:r>
              <a:rPr lang="es-ES" sz="2400" dirty="0" smtClean="0"/>
              <a:t> </a:t>
            </a:r>
            <a:endParaRPr lang="es-ES" sz="2400" dirty="0"/>
          </a:p>
        </p:txBody>
      </p:sp>
      <p:sp>
        <p:nvSpPr>
          <p:cNvPr id="29" name="28 Flecha derecha"/>
          <p:cNvSpPr/>
          <p:nvPr/>
        </p:nvSpPr>
        <p:spPr>
          <a:xfrm rot="19877328">
            <a:off x="5274035" y="5192058"/>
            <a:ext cx="881257" cy="350656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Flecha derecha"/>
          <p:cNvSpPr/>
          <p:nvPr/>
        </p:nvSpPr>
        <p:spPr>
          <a:xfrm rot="1722672" flipV="1">
            <a:off x="5316148" y="5948586"/>
            <a:ext cx="881257" cy="175328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88171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683568" y="548680"/>
            <a:ext cx="7704856" cy="461665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6">
                  <a:lumMod val="75000"/>
                </a:scheme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bg1"/>
                </a:solidFill>
              </a:rPr>
              <a:t>Bacterias Butíricas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339752" y="1137518"/>
            <a:ext cx="61446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Necesitamos un </a:t>
            </a:r>
            <a:r>
              <a:rPr lang="es-ES" b="1" dirty="0" smtClean="0"/>
              <a:t>pH cercano a la neutralidad </a:t>
            </a:r>
            <a:r>
              <a:rPr lang="es-ES" dirty="0" smtClean="0"/>
              <a:t>(7), aunque a partir de 5,5 ya podemos activarnos; pero debido a la presencian de ácidos (lácticos y acético en menor medida), no proliferamos dentro de la masa.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8460432" y="476672"/>
            <a:ext cx="683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08CF535-69DF-452D-93FB-91FCE947B027}" type="slidenum">
              <a:rPr lang="es-ES" sz="36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12</a:t>
            </a:fld>
            <a:endParaRPr lang="es-ES" sz="3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659598" y="3573016"/>
            <a:ext cx="78248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Aunque en las masas existan suficientes nutrientes para nosotras (ácido láctico), las condiciones adversas de temperatura y pH hacen que no surja el desafortunado efecto del olor a putrefacción… </a:t>
            </a:r>
            <a:r>
              <a:rPr lang="es-ES" dirty="0" err="1" smtClean="0"/>
              <a:t>pffffff</a:t>
            </a:r>
            <a:r>
              <a:rPr lang="es-ES" dirty="0" smtClean="0"/>
              <a:t>!</a:t>
            </a:r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98" y="1156986"/>
            <a:ext cx="1588165" cy="2187232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2339752" y="2420888"/>
            <a:ext cx="61446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Además, funcionamos a toda máquina a una temperatura cercana a </a:t>
            </a:r>
            <a:r>
              <a:rPr lang="es-ES" b="1" dirty="0" smtClean="0"/>
              <a:t>40</a:t>
            </a:r>
            <a:r>
              <a:rPr lang="es-ES" b="1" dirty="0" smtClean="0">
                <a:latin typeface="Times New Roman" pitchFamily="18" charset="0"/>
                <a:cs typeface="Times New Roman" pitchFamily="18" charset="0"/>
              </a:rPr>
              <a:t>º</a:t>
            </a:r>
            <a:r>
              <a:rPr lang="es-ES" b="1" dirty="0" smtClean="0"/>
              <a:t>C</a:t>
            </a:r>
            <a:r>
              <a:rPr lang="es-ES" dirty="0" smtClean="0"/>
              <a:t>, lo cual no es normal durante una fermentación </a:t>
            </a:r>
            <a:r>
              <a:rPr lang="es-ES" dirty="0" err="1" smtClean="0"/>
              <a:t>panaria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835696" y="5970872"/>
            <a:ext cx="2832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¡</a:t>
            </a:r>
            <a:r>
              <a:rPr lang="es-ES" dirty="0" smtClean="0"/>
              <a:t>Mira! Aquí te dejo una foto donde salgo con mi familia:</a:t>
            </a:r>
            <a:endParaRPr lang="es-ES" dirty="0"/>
          </a:p>
        </p:txBody>
      </p:sp>
      <p:pic>
        <p:nvPicPr>
          <p:cNvPr id="15" name="14 Imagen" descr="http://www.sciencenutshell.com/wp-content/uploads/2014/10/Science-Nutshell-Clostridium-difficile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556" y="4640362"/>
            <a:ext cx="3582144" cy="20081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43727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683568" y="548680"/>
            <a:ext cx="7704856" cy="461665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6">
                  <a:lumMod val="75000"/>
                </a:scheme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bg1"/>
                </a:solidFill>
              </a:rPr>
              <a:t>Resumen de la función de los microorganismos</a:t>
            </a:r>
            <a:endParaRPr lang="es-ES" sz="2400" b="1" dirty="0">
              <a:solidFill>
                <a:schemeClr val="bg1"/>
              </a:solidFill>
            </a:endParaRPr>
          </a:p>
        </p:txBody>
      </p:sp>
      <p:pic>
        <p:nvPicPr>
          <p:cNvPr id="18" name="17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231" y="1038612"/>
            <a:ext cx="2619375" cy="1743075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8460432" y="476672"/>
            <a:ext cx="683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08CF535-69DF-452D-93FB-91FCE947B027}" type="slidenum">
              <a:rPr lang="es-ES" sz="36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13</a:t>
            </a:fld>
            <a:endParaRPr lang="es-ES" sz="3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81568" y="3940624"/>
            <a:ext cx="1311048" cy="1805585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828" y="4245319"/>
            <a:ext cx="1734688" cy="1420863"/>
          </a:xfrm>
          <a:prstGeom prst="rect">
            <a:avLst/>
          </a:prstGeom>
        </p:spPr>
      </p:pic>
      <p:pic>
        <p:nvPicPr>
          <p:cNvPr id="16" name="15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48463"/>
            <a:ext cx="2012780" cy="2086346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62690" y="1672449"/>
            <a:ext cx="1586355" cy="1680084"/>
          </a:xfrm>
          <a:prstGeom prst="rect">
            <a:avLst/>
          </a:prstGeom>
        </p:spPr>
      </p:pic>
      <p:sp>
        <p:nvSpPr>
          <p:cNvPr id="19" name="18 Flecha derecha"/>
          <p:cNvSpPr/>
          <p:nvPr/>
        </p:nvSpPr>
        <p:spPr>
          <a:xfrm rot="1054755">
            <a:off x="5783591" y="2277872"/>
            <a:ext cx="881257" cy="350656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Flecha derecha"/>
          <p:cNvSpPr/>
          <p:nvPr/>
        </p:nvSpPr>
        <p:spPr>
          <a:xfrm rot="20545245" flipH="1">
            <a:off x="2964471" y="2316309"/>
            <a:ext cx="881257" cy="350656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Flecha derecha"/>
          <p:cNvSpPr/>
          <p:nvPr/>
        </p:nvSpPr>
        <p:spPr>
          <a:xfrm rot="8011572">
            <a:off x="6651988" y="3596579"/>
            <a:ext cx="881257" cy="350656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Flecha derecha"/>
          <p:cNvSpPr/>
          <p:nvPr/>
        </p:nvSpPr>
        <p:spPr>
          <a:xfrm rot="2602882">
            <a:off x="1840700" y="3639916"/>
            <a:ext cx="881257" cy="350656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CuadroTexto"/>
          <p:cNvSpPr txBox="1"/>
          <p:nvPr/>
        </p:nvSpPr>
        <p:spPr>
          <a:xfrm>
            <a:off x="2622147" y="2584144"/>
            <a:ext cx="22632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Glucosa</a:t>
            </a:r>
          </a:p>
        </p:txBody>
      </p:sp>
      <p:sp>
        <p:nvSpPr>
          <p:cNvPr id="24" name="23 CuadroTexto"/>
          <p:cNvSpPr txBox="1"/>
          <p:nvPr/>
        </p:nvSpPr>
        <p:spPr>
          <a:xfrm>
            <a:off x="4649919" y="2612410"/>
            <a:ext cx="22632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Glucosa</a:t>
            </a:r>
          </a:p>
        </p:txBody>
      </p:sp>
      <p:sp>
        <p:nvSpPr>
          <p:cNvPr id="25" name="24 CuadroTexto"/>
          <p:cNvSpPr txBox="1"/>
          <p:nvPr/>
        </p:nvSpPr>
        <p:spPr>
          <a:xfrm>
            <a:off x="1840656" y="3602070"/>
            <a:ext cx="22632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Etanol</a:t>
            </a:r>
          </a:p>
        </p:txBody>
      </p:sp>
      <p:sp>
        <p:nvSpPr>
          <p:cNvPr id="26" name="25 CuadroTexto"/>
          <p:cNvSpPr txBox="1"/>
          <p:nvPr/>
        </p:nvSpPr>
        <p:spPr>
          <a:xfrm>
            <a:off x="5092570" y="3534809"/>
            <a:ext cx="22632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Ácido Láctico</a:t>
            </a:r>
          </a:p>
        </p:txBody>
      </p:sp>
      <p:sp>
        <p:nvSpPr>
          <p:cNvPr id="27" name="26 Flecha derecha"/>
          <p:cNvSpPr/>
          <p:nvPr/>
        </p:nvSpPr>
        <p:spPr>
          <a:xfrm rot="8011572">
            <a:off x="458963" y="3426742"/>
            <a:ext cx="881257" cy="350656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CuadroTexto"/>
          <p:cNvSpPr txBox="1"/>
          <p:nvPr/>
        </p:nvSpPr>
        <p:spPr>
          <a:xfrm>
            <a:off x="-662636" y="3942550"/>
            <a:ext cx="22632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CO</a:t>
            </a:r>
            <a:r>
              <a:rPr lang="es-ES" sz="1600" baseline="-25000" dirty="0" smtClean="0"/>
              <a:t>2</a:t>
            </a:r>
          </a:p>
        </p:txBody>
      </p:sp>
      <p:sp>
        <p:nvSpPr>
          <p:cNvPr id="29" name="28 Flecha derecha"/>
          <p:cNvSpPr/>
          <p:nvPr/>
        </p:nvSpPr>
        <p:spPr>
          <a:xfrm rot="2602882">
            <a:off x="7082564" y="5490854"/>
            <a:ext cx="881257" cy="350656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CuadroTexto"/>
          <p:cNvSpPr txBox="1"/>
          <p:nvPr/>
        </p:nvSpPr>
        <p:spPr>
          <a:xfrm>
            <a:off x="6915562" y="6096257"/>
            <a:ext cx="22632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Ácido Butírico</a:t>
            </a:r>
          </a:p>
        </p:txBody>
      </p:sp>
      <p:sp>
        <p:nvSpPr>
          <p:cNvPr id="31" name="30 Flecha derecha"/>
          <p:cNvSpPr/>
          <p:nvPr/>
        </p:nvSpPr>
        <p:spPr>
          <a:xfrm rot="8011572">
            <a:off x="1410121" y="5570880"/>
            <a:ext cx="881257" cy="350656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CuadroTexto"/>
          <p:cNvSpPr txBox="1"/>
          <p:nvPr/>
        </p:nvSpPr>
        <p:spPr>
          <a:xfrm>
            <a:off x="251520" y="6093296"/>
            <a:ext cx="22632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Ácido Acético</a:t>
            </a:r>
          </a:p>
        </p:txBody>
      </p:sp>
      <p:sp>
        <p:nvSpPr>
          <p:cNvPr id="33" name="32 Flecha derecha"/>
          <p:cNvSpPr/>
          <p:nvPr/>
        </p:nvSpPr>
        <p:spPr>
          <a:xfrm rot="8011572">
            <a:off x="5072988" y="5497190"/>
            <a:ext cx="881257" cy="350656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33 CuadroTexto"/>
          <p:cNvSpPr txBox="1"/>
          <p:nvPr/>
        </p:nvSpPr>
        <p:spPr>
          <a:xfrm>
            <a:off x="3951389" y="6012998"/>
            <a:ext cx="22632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CO</a:t>
            </a:r>
            <a:r>
              <a:rPr lang="es-ES" sz="1600" baseline="-25000" dirty="0" smtClean="0"/>
              <a:t>2</a:t>
            </a:r>
          </a:p>
        </p:txBody>
      </p:sp>
      <p:sp>
        <p:nvSpPr>
          <p:cNvPr id="35" name="34 CuadroTexto"/>
          <p:cNvSpPr txBox="1"/>
          <p:nvPr/>
        </p:nvSpPr>
        <p:spPr>
          <a:xfrm>
            <a:off x="7468487" y="3940624"/>
            <a:ext cx="22632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otros</a:t>
            </a:r>
            <a:endParaRPr lang="es-ES" sz="2000" dirty="0"/>
          </a:p>
        </p:txBody>
      </p:sp>
      <p:sp>
        <p:nvSpPr>
          <p:cNvPr id="36" name="35 Flecha derecha"/>
          <p:cNvSpPr/>
          <p:nvPr/>
        </p:nvSpPr>
        <p:spPr>
          <a:xfrm rot="2697445" flipV="1">
            <a:off x="7981693" y="3482441"/>
            <a:ext cx="669357" cy="162937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36 CuadroTexto"/>
          <p:cNvSpPr txBox="1"/>
          <p:nvPr/>
        </p:nvSpPr>
        <p:spPr>
          <a:xfrm>
            <a:off x="233339" y="1316676"/>
            <a:ext cx="1277135" cy="584775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ES" sz="1600" dirty="0" smtClean="0"/>
              <a:t>pH: 4,5 – 5,5</a:t>
            </a:r>
          </a:p>
          <a:p>
            <a:pPr algn="just"/>
            <a:r>
              <a:rPr lang="es-ES" sz="1600" dirty="0" err="1" smtClean="0"/>
              <a:t>Tª</a:t>
            </a:r>
            <a:r>
              <a:rPr lang="es-ES" sz="1600" dirty="0" smtClean="0"/>
              <a:t>: 22 – 29</a:t>
            </a:r>
            <a:r>
              <a:rPr lang="es-ES" sz="1600" dirty="0" smtClean="0">
                <a:latin typeface="Times New Roman" pitchFamily="18" charset="0"/>
                <a:cs typeface="Times New Roman" pitchFamily="18" charset="0"/>
              </a:rPr>
              <a:t>º</a:t>
            </a:r>
            <a:r>
              <a:rPr lang="es-ES" sz="1600" dirty="0" smtClean="0"/>
              <a:t>C</a:t>
            </a:r>
            <a:endParaRPr lang="es-ES" sz="1600" dirty="0" smtClean="0"/>
          </a:p>
        </p:txBody>
      </p:sp>
      <p:sp>
        <p:nvSpPr>
          <p:cNvPr id="38" name="37 CuadroTexto"/>
          <p:cNvSpPr txBox="1"/>
          <p:nvPr/>
        </p:nvSpPr>
        <p:spPr>
          <a:xfrm>
            <a:off x="7525081" y="1471605"/>
            <a:ext cx="1277135" cy="338554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ES" sz="1600" dirty="0" err="1" smtClean="0"/>
              <a:t>Tª</a:t>
            </a:r>
            <a:r>
              <a:rPr lang="es-ES" sz="1600" dirty="0" smtClean="0"/>
              <a:t>: 28 – 35</a:t>
            </a:r>
            <a:r>
              <a:rPr lang="es-ES" sz="1600" dirty="0" smtClean="0">
                <a:latin typeface="Times New Roman" pitchFamily="18" charset="0"/>
                <a:cs typeface="Times New Roman" pitchFamily="18" charset="0"/>
              </a:rPr>
              <a:t>º</a:t>
            </a:r>
            <a:r>
              <a:rPr lang="es-ES" sz="1600" dirty="0" smtClean="0"/>
              <a:t>C</a:t>
            </a:r>
            <a:endParaRPr lang="es-ES" sz="1600" dirty="0" smtClean="0"/>
          </a:p>
        </p:txBody>
      </p:sp>
      <p:sp>
        <p:nvSpPr>
          <p:cNvPr id="39" name="38 CuadroTexto"/>
          <p:cNvSpPr txBox="1"/>
          <p:nvPr/>
        </p:nvSpPr>
        <p:spPr>
          <a:xfrm>
            <a:off x="693310" y="4663362"/>
            <a:ext cx="1277135" cy="584775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ES" sz="1600" dirty="0" smtClean="0"/>
              <a:t>pH: 5,6 – 6,5</a:t>
            </a:r>
          </a:p>
          <a:p>
            <a:pPr algn="just"/>
            <a:r>
              <a:rPr lang="es-ES" sz="1600" dirty="0" err="1" smtClean="0"/>
              <a:t>Tª</a:t>
            </a:r>
            <a:r>
              <a:rPr lang="es-ES" sz="1600" dirty="0" smtClean="0"/>
              <a:t>: 30</a:t>
            </a:r>
            <a:r>
              <a:rPr lang="es-ES" sz="1600" dirty="0" smtClean="0">
                <a:latin typeface="Times New Roman" pitchFamily="18" charset="0"/>
                <a:cs typeface="Times New Roman" pitchFamily="18" charset="0"/>
              </a:rPr>
              <a:t>º</a:t>
            </a:r>
            <a:r>
              <a:rPr lang="es-ES" sz="1600" dirty="0" smtClean="0"/>
              <a:t>C</a:t>
            </a:r>
            <a:endParaRPr lang="es-ES" sz="1600" dirty="0" smtClean="0"/>
          </a:p>
        </p:txBody>
      </p:sp>
      <p:sp>
        <p:nvSpPr>
          <p:cNvPr id="40" name="39 CuadroTexto"/>
          <p:cNvSpPr txBox="1"/>
          <p:nvPr/>
        </p:nvSpPr>
        <p:spPr>
          <a:xfrm>
            <a:off x="7204598" y="4437112"/>
            <a:ext cx="1277135" cy="584775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ES" sz="1600" dirty="0" smtClean="0"/>
              <a:t>pH: &gt; 5,5</a:t>
            </a:r>
          </a:p>
          <a:p>
            <a:pPr algn="just"/>
            <a:r>
              <a:rPr lang="es-ES" sz="1600" dirty="0" err="1" smtClean="0"/>
              <a:t>Tª</a:t>
            </a:r>
            <a:r>
              <a:rPr lang="es-ES" sz="1600" dirty="0" smtClean="0"/>
              <a:t>: 40</a:t>
            </a:r>
            <a:r>
              <a:rPr lang="es-ES" sz="1600" dirty="0" smtClean="0">
                <a:latin typeface="Times New Roman" pitchFamily="18" charset="0"/>
                <a:cs typeface="Times New Roman" pitchFamily="18" charset="0"/>
              </a:rPr>
              <a:t>º</a:t>
            </a:r>
            <a:r>
              <a:rPr lang="es-ES" sz="1600" dirty="0" smtClean="0"/>
              <a:t>C</a:t>
            </a:r>
            <a:endParaRPr lang="es-ES" sz="1600" dirty="0" smtClean="0"/>
          </a:p>
        </p:txBody>
      </p:sp>
    </p:spTree>
    <p:extLst>
      <p:ext uri="{BB962C8B-B14F-4D97-AF65-F5344CB8AC3E}">
        <p14:creationId xmlns:p14="http://schemas.microsoft.com/office/powerpoint/2010/main" val="31413709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683568" y="548680"/>
            <a:ext cx="7704856" cy="461665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accent6">
                  <a:lumMod val="75000"/>
                </a:scheme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bg1"/>
                </a:solidFill>
              </a:rPr>
              <a:t>NUESTRO PROYECTO DE INVESTIGACIÓN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59598" y="1386642"/>
            <a:ext cx="78248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Nuestro proyecto pretende </a:t>
            </a:r>
            <a:r>
              <a:rPr lang="es-ES" dirty="0"/>
              <a:t>volver a fabricar masas y panes sin el añadido intencionado de la </a:t>
            </a:r>
            <a:r>
              <a:rPr lang="es-ES" i="1" dirty="0" err="1"/>
              <a:t>Saccharomyces</a:t>
            </a:r>
            <a:r>
              <a:rPr lang="es-ES" i="1" dirty="0"/>
              <a:t> </a:t>
            </a:r>
            <a:r>
              <a:rPr lang="es-ES" i="1" dirty="0" err="1"/>
              <a:t>cerevisiae</a:t>
            </a:r>
            <a:r>
              <a:rPr lang="es-ES" dirty="0"/>
              <a:t>, como se hacía antes de su descubrimiento y uso en panadería, estudiando cómo evolucionan diferentes pre-fermentos en diferentes </a:t>
            </a:r>
            <a:r>
              <a:rPr lang="es-ES" b="1" dirty="0"/>
              <a:t>condiciones de </a:t>
            </a:r>
            <a:r>
              <a:rPr lang="es-ES" b="1" dirty="0" smtClean="0"/>
              <a:t>pH</a:t>
            </a:r>
            <a:r>
              <a:rPr lang="es-ES" dirty="0" smtClean="0"/>
              <a:t> </a:t>
            </a:r>
            <a:r>
              <a:rPr lang="es-ES" dirty="0"/>
              <a:t>y </a:t>
            </a:r>
            <a:r>
              <a:rPr lang="es-ES" b="1" dirty="0"/>
              <a:t>temperatura</a:t>
            </a:r>
            <a:r>
              <a:rPr lang="es-ES" dirty="0"/>
              <a:t>, y elaborados con </a:t>
            </a:r>
            <a:r>
              <a:rPr lang="es-ES" b="1" dirty="0"/>
              <a:t>diferentes materias primas</a:t>
            </a:r>
            <a:r>
              <a:rPr lang="es-ES" dirty="0"/>
              <a:t> para posteriormente ser usados como iniciadores de las elaboraciones de pan que vamos a realizar.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8460432" y="476672"/>
            <a:ext cx="683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08CF535-69DF-452D-93FB-91FCE947B027}" type="slidenum">
              <a:rPr lang="es-ES" sz="3600" b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14</a:t>
            </a:fld>
            <a:endParaRPr lang="es-ES" sz="3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493" y="3356992"/>
            <a:ext cx="2813011" cy="2813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2289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31611</TotalTime>
  <Words>1561</Words>
  <Application>Microsoft Office PowerPoint</Application>
  <PresentationFormat>Presentación en pantalla (4:3)</PresentationFormat>
  <Paragraphs>115</Paragraphs>
  <Slides>14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Dani</dc:creator>
  <cp:lastModifiedBy>Dani</cp:lastModifiedBy>
  <cp:revision>580</cp:revision>
  <dcterms:created xsi:type="dcterms:W3CDTF">2015-12-11T22:48:16Z</dcterms:created>
  <dcterms:modified xsi:type="dcterms:W3CDTF">2016-04-11T18:44:26Z</dcterms:modified>
</cp:coreProperties>
</file>